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2" r:id="rId4"/>
    <p:sldId id="266" r:id="rId5"/>
    <p:sldId id="270" r:id="rId6"/>
    <p:sldId id="272" r:id="rId7"/>
    <p:sldId id="263" r:id="rId8"/>
    <p:sldId id="264" r:id="rId9"/>
    <p:sldId id="271" r:id="rId10"/>
    <p:sldId id="268" r:id="rId11"/>
    <p:sldId id="261" r:id="rId12"/>
    <p:sldId id="273" r:id="rId13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74626-BA01-417A-9BF7-506F59991A58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6C8683-0B0E-49C5-BA61-3C369E0EC2E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1861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Få inn bilder + navn/posisjon</a:t>
            </a:r>
            <a:r>
              <a:rPr lang="nb-NO" baseline="0" dirty="0" smtClean="0"/>
              <a:t> på </a:t>
            </a:r>
            <a:r>
              <a:rPr lang="nb-NO" dirty="0" smtClean="0"/>
              <a:t>de som sitter i panelet!</a:t>
            </a:r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F036-B93D-4958-9638-E63183A14064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21634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NILS: I to bøker har vi nå belyst i hvilken grad </a:t>
            </a:r>
            <a:r>
              <a:rPr lang="nb-NO" dirty="0" err="1" smtClean="0"/>
              <a:t>pbl</a:t>
            </a:r>
            <a:r>
              <a:rPr lang="nb-NO" dirty="0" smtClean="0"/>
              <a:t> (2008) er konsistent som rettslig system, og hvordan spenningene mellom de mangfoldige og til dels konkurrerende målene og intensjonene i loven spiller seg ut i praksis.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Takke universitetsforlaget – som </a:t>
            </a:r>
            <a:r>
              <a:rPr lang="nb-NO" dirty="0" err="1" smtClean="0"/>
              <a:t>ballspiller</a:t>
            </a:r>
            <a:r>
              <a:rPr lang="nb-NO" dirty="0" smtClean="0"/>
              <a:t>. Bok II senere i høst.</a:t>
            </a:r>
          </a:p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0AF036-B93D-4958-9638-E63183A14064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6798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2209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1147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706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2555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3690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45508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28784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5543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881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1792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95130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1E96F-A2F1-45CC-AE04-A24E4E2F9FA0}" type="datetimeFigureOut">
              <a:rPr lang="nb-NO" smtClean="0"/>
              <a:t>25.09.2018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18902-6DF2-4C22-BA26-C094DD7721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629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mailto:groha@oslomet.no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0106" t="38891" r="40702" b="22491"/>
          <a:stretch/>
        </p:blipFill>
        <p:spPr>
          <a:xfrm>
            <a:off x="0" y="-292099"/>
            <a:ext cx="12192000" cy="53838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091764"/>
            <a:ext cx="12192000" cy="1766235"/>
          </a:xfrm>
          <a:solidFill>
            <a:schemeClr val="tx1">
              <a:lumMod val="75000"/>
              <a:lumOff val="2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nb-NO" sz="2700" b="1" dirty="0" smtClean="0">
                <a:solidFill>
                  <a:schemeClr val="bg1"/>
                </a:solidFill>
              </a:rPr>
              <a:t/>
            </a:r>
            <a:br>
              <a:rPr lang="nb-NO" sz="2700" b="1" dirty="0" smtClean="0">
                <a:solidFill>
                  <a:schemeClr val="bg1"/>
                </a:solidFill>
              </a:rPr>
            </a:br>
            <a:r>
              <a:rPr lang="nb-NO" sz="2700" b="1" dirty="0" smtClean="0">
                <a:solidFill>
                  <a:schemeClr val="bg1"/>
                </a:solidFill>
              </a:rPr>
              <a:t/>
            </a:r>
            <a:br>
              <a:rPr lang="nb-NO" sz="2700" b="1" dirty="0" smtClean="0">
                <a:solidFill>
                  <a:schemeClr val="bg1"/>
                </a:solidFill>
              </a:rPr>
            </a:br>
            <a:r>
              <a:rPr lang="nb-NO" sz="2700" b="1" dirty="0" smtClean="0">
                <a:solidFill>
                  <a:schemeClr val="bg1"/>
                </a:solidFill>
              </a:rPr>
              <a:t/>
            </a:r>
            <a:br>
              <a:rPr lang="nb-NO" sz="2700" b="1" dirty="0" smtClean="0">
                <a:solidFill>
                  <a:schemeClr val="bg1"/>
                </a:solidFill>
              </a:rPr>
            </a:br>
            <a:r>
              <a:rPr lang="nb-NO" sz="4000" b="1" dirty="0" smtClean="0">
                <a:solidFill>
                  <a:schemeClr val="bg1"/>
                </a:solidFill>
              </a:rPr>
              <a:t>HVORDAN MÅ NATURMANGFOLD OG KLIMA </a:t>
            </a:r>
            <a:br>
              <a:rPr lang="nb-NO" sz="4000" b="1" dirty="0" smtClean="0">
                <a:solidFill>
                  <a:schemeClr val="bg1"/>
                </a:solidFill>
              </a:rPr>
            </a:br>
            <a:r>
              <a:rPr lang="nb-NO" sz="4000" b="1" dirty="0" smtClean="0">
                <a:solidFill>
                  <a:schemeClr val="bg1"/>
                </a:solidFill>
              </a:rPr>
              <a:t>INTEGRERES I AREALPLANLEGGINGEN?</a:t>
            </a:r>
            <a:r>
              <a:rPr lang="nb-NO" sz="3600" dirty="0" smtClean="0"/>
              <a:t/>
            </a:r>
            <a:br>
              <a:rPr lang="nb-NO" sz="3600" dirty="0" smtClean="0"/>
            </a:br>
            <a:r>
              <a:rPr lang="nb-NO" sz="3600" b="1" dirty="0" smtClean="0">
                <a:solidFill>
                  <a:schemeClr val="bg1"/>
                </a:solidFill>
              </a:rPr>
              <a:t>Gro </a:t>
            </a:r>
            <a:r>
              <a:rPr lang="nb-NO" sz="3600" b="1" dirty="0" smtClean="0">
                <a:solidFill>
                  <a:schemeClr val="bg1"/>
                </a:solidFill>
              </a:rPr>
              <a:t>Sandkjær Hanssen, NIBR-</a:t>
            </a:r>
            <a:r>
              <a:rPr lang="nb-NO" sz="3600" b="1" dirty="0" err="1" smtClean="0">
                <a:solidFill>
                  <a:schemeClr val="bg1"/>
                </a:solidFill>
              </a:rPr>
              <a:t>OsloMet</a:t>
            </a:r>
            <a:r>
              <a:rPr lang="nb-NO" b="1" dirty="0">
                <a:solidFill>
                  <a:schemeClr val="bg1"/>
                </a:solidFill>
              </a:rPr>
              <a:t/>
            </a:r>
            <a:br>
              <a:rPr lang="nb-NO" b="1" dirty="0">
                <a:solidFill>
                  <a:schemeClr val="bg1"/>
                </a:solidFill>
              </a:rPr>
            </a:br>
            <a:r>
              <a:rPr lang="nb-NO" b="1" dirty="0" smtClean="0">
                <a:solidFill>
                  <a:schemeClr val="bg1"/>
                </a:solidFill>
              </a:rPr>
              <a:t/>
            </a:r>
            <a:br>
              <a:rPr lang="nb-NO" b="1" dirty="0" smtClean="0">
                <a:solidFill>
                  <a:schemeClr val="bg1"/>
                </a:solidFill>
              </a:rPr>
            </a:br>
            <a:endParaRPr lang="nb-NO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72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 smtClean="0"/>
              <a:t>	</a:t>
            </a:r>
            <a:r>
              <a:rPr lang="nb-NO" dirty="0" err="1" smtClean="0"/>
              <a:t>Forbedringsforlag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48898"/>
            <a:ext cx="5334000" cy="4351338"/>
          </a:xfrm>
        </p:spPr>
        <p:txBody>
          <a:bodyPr/>
          <a:lstStyle/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5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Innføre </a:t>
            </a:r>
            <a:r>
              <a:rPr lang="nb-NO" altLang="nb-NO" b="1" dirty="0">
                <a:solidFill>
                  <a:schemeClr val="accent1">
                    <a:lumMod val="50000"/>
                  </a:schemeClr>
                </a:solidFill>
              </a:rPr>
              <a:t>uavhengige kontrollorganer i </a:t>
            </a:r>
            <a:r>
              <a:rPr lang="nb-NO" altLang="nb-NO" b="1" dirty="0" smtClean="0">
                <a:solidFill>
                  <a:schemeClr val="accent1">
                    <a:lumMod val="50000"/>
                  </a:schemeClr>
                </a:solidFill>
              </a:rPr>
              <a:t>miljøforvaltningen</a:t>
            </a:r>
          </a:p>
          <a:p>
            <a:pPr lvl="1"/>
            <a:endParaRPr lang="nb-NO" dirty="0" smtClean="0"/>
          </a:p>
          <a:p>
            <a:r>
              <a:rPr lang="nb-NO" sz="2400" dirty="0" smtClean="0"/>
              <a:t>Små prosesskostnader</a:t>
            </a:r>
          </a:p>
          <a:p>
            <a:pPr marL="0" indent="0">
              <a:buNone/>
            </a:pPr>
            <a:endParaRPr lang="nb-NO" sz="2400" dirty="0" smtClean="0"/>
          </a:p>
          <a:p>
            <a:r>
              <a:rPr lang="nb-NO" sz="2400" dirty="0" smtClean="0"/>
              <a:t>Sikre at </a:t>
            </a:r>
            <a:r>
              <a:rPr lang="nb-NO" sz="2400" dirty="0"/>
              <a:t>allmennheten i praksis har reell mulighet til å overprøve vedtak </a:t>
            </a:r>
            <a:endParaRPr lang="nb-NO" sz="2400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" name="Bilde 2"/>
          <p:cNvPicPr/>
          <p:nvPr/>
        </p:nvPicPr>
        <p:blipFill rotWithShape="1">
          <a:blip r:embed="rId2"/>
          <a:srcRect l="10397" r="8955"/>
          <a:stretch/>
        </p:blipFill>
        <p:spPr>
          <a:xfrm>
            <a:off x="6019800" y="1699852"/>
            <a:ext cx="6172200" cy="46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1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 smtClean="0"/>
              <a:t>	</a:t>
            </a:r>
            <a:r>
              <a:rPr lang="nb-NO" sz="4000" dirty="0" smtClean="0"/>
              <a:t>Forbedringsforslag </a:t>
            </a:r>
            <a:br>
              <a:rPr lang="nb-NO" sz="4000" dirty="0" smtClean="0"/>
            </a:br>
            <a:r>
              <a:rPr lang="nb-NO" sz="4000" dirty="0"/>
              <a:t>	</a:t>
            </a:r>
            <a:r>
              <a:rPr lang="nb-NO" sz="4000" dirty="0" smtClean="0"/>
              <a:t>– basert på endret tilnærming til bærekraft</a:t>
            </a:r>
            <a:endParaRPr lang="nb-NO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036" y="1959842"/>
            <a:ext cx="5654964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6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. Styrke rettsvernet til naturmangfold</a:t>
            </a:r>
          </a:p>
          <a:p>
            <a:pPr marL="0" indent="0">
              <a:buNone/>
            </a:pPr>
            <a:r>
              <a:rPr lang="nb-NO" dirty="0" smtClean="0"/>
              <a:t>Nå: plan går foran naturverdi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dirty="0" smtClean="0"/>
              <a:t>Det må vurderes å innføre: </a:t>
            </a:r>
          </a:p>
          <a:p>
            <a:r>
              <a:rPr lang="nb-NO" sz="2600" i="1" dirty="0" smtClean="0"/>
              <a:t>Materielle krav som sikrer at disse formålene etterleves av forvaltningen i praksis </a:t>
            </a:r>
          </a:p>
          <a:p>
            <a:r>
              <a:rPr lang="nb-NO" sz="2600" i="1" dirty="0" smtClean="0"/>
              <a:t>Mer </a:t>
            </a:r>
            <a:r>
              <a:rPr lang="nb-NO" sz="2600" i="1" dirty="0"/>
              <a:t>presise </a:t>
            </a:r>
            <a:r>
              <a:rPr lang="nb-NO" sz="2600" i="1" dirty="0" smtClean="0"/>
              <a:t>arealbruksbegrensninger</a:t>
            </a:r>
          </a:p>
          <a:p>
            <a:r>
              <a:rPr lang="nb-NO" sz="2600" i="1" dirty="0" smtClean="0"/>
              <a:t>Generelt </a:t>
            </a:r>
            <a:r>
              <a:rPr lang="nb-NO" sz="2600" i="1" dirty="0"/>
              <a:t>forbud mot planer og tiltak som kan føre til vesentlige eller irreversible miljøskader </a:t>
            </a:r>
            <a:r>
              <a:rPr lang="nb-NO" sz="2600" i="1" dirty="0" smtClean="0"/>
              <a:t> </a:t>
            </a:r>
            <a:endParaRPr lang="nb-NO" sz="2600" i="1" dirty="0"/>
          </a:p>
        </p:txBody>
      </p:sp>
      <p:pic>
        <p:nvPicPr>
          <p:cNvPr id="5" name="Picture 4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r="9726" b="601"/>
          <a:stretch/>
        </p:blipFill>
        <p:spPr>
          <a:xfrm>
            <a:off x="6096000" y="1959842"/>
            <a:ext cx="5911273" cy="4217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43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b-NO" dirty="0" smtClean="0"/>
              <a:t>Takk for oppmerksomheten!</a:t>
            </a:r>
          </a:p>
          <a:p>
            <a:pPr marL="0" indent="0" algn="ctr">
              <a:buNone/>
            </a:pPr>
            <a:endParaRPr lang="nb-NO" dirty="0"/>
          </a:p>
          <a:p>
            <a:pPr marL="0" indent="0" algn="ctr">
              <a:buNone/>
            </a:pPr>
            <a:r>
              <a:rPr lang="nb-NO" dirty="0" smtClean="0">
                <a:hlinkClick r:id="rId2"/>
              </a:rPr>
              <a:t>groha@oslomet.no</a:t>
            </a:r>
            <a:endParaRPr lang="nb-NO" dirty="0" smtClean="0"/>
          </a:p>
          <a:p>
            <a:pPr marL="0" indent="0" algn="ctr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75444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38411" y="-388307"/>
            <a:ext cx="13014543" cy="7350362"/>
          </a:xfrm>
          <a:solidFill>
            <a:schemeClr val="bg1"/>
          </a:solidFill>
        </p:spPr>
        <p:txBody>
          <a:bodyPr/>
          <a:lstStyle/>
          <a:p>
            <a:endParaRPr lang="nb-NO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6655" y="2610717"/>
            <a:ext cx="10515600" cy="4351338"/>
          </a:xfrm>
        </p:spPr>
        <p:txBody>
          <a:bodyPr>
            <a:normAutofit/>
          </a:bodyPr>
          <a:lstStyle/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4761" t="21949" r="43463" b="10078"/>
          <a:stretch/>
        </p:blipFill>
        <p:spPr>
          <a:xfrm>
            <a:off x="6108791" y="82311"/>
            <a:ext cx="5544067" cy="66709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4669" t="22088" r="43619" b="10260"/>
          <a:stretch/>
        </p:blipFill>
        <p:spPr>
          <a:xfrm>
            <a:off x="237897" y="82311"/>
            <a:ext cx="5560291" cy="667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070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 smtClean="0"/>
              <a:t>	</a:t>
            </a:r>
            <a:r>
              <a:rPr lang="nb-NO" dirty="0" err="1" smtClean="0"/>
              <a:t>Pbl</a:t>
            </a:r>
            <a:r>
              <a:rPr lang="nb-NO" dirty="0" smtClean="0"/>
              <a:t> (2008)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60562"/>
            <a:ext cx="5334000" cy="4351338"/>
          </a:xfrm>
        </p:spPr>
        <p:txBody>
          <a:bodyPr>
            <a:normAutofit/>
          </a:bodyPr>
          <a:lstStyle/>
          <a:p>
            <a:r>
              <a:rPr lang="nb-NO" sz="2400" dirty="0" err="1" smtClean="0"/>
              <a:t>Prosesslov</a:t>
            </a:r>
            <a:endParaRPr lang="nb-NO" sz="2400" dirty="0" smtClean="0"/>
          </a:p>
          <a:p>
            <a:r>
              <a:rPr lang="nb-NO" sz="2400" dirty="0" smtClean="0"/>
              <a:t>Sektornøytral</a:t>
            </a:r>
          </a:p>
          <a:p>
            <a:r>
              <a:rPr lang="nb-NO" sz="2400" dirty="0" smtClean="0"/>
              <a:t>Felles arena: kobler sektorlover og bevaringslover til arealplanleggingen</a:t>
            </a:r>
          </a:p>
          <a:p>
            <a:r>
              <a:rPr lang="nb-NO" sz="2400" dirty="0" smtClean="0"/>
              <a:t>Belyse hensyn</a:t>
            </a:r>
          </a:p>
          <a:p>
            <a:r>
              <a:rPr lang="nb-NO" sz="2400" dirty="0" smtClean="0"/>
              <a:t>Folkevalgte veier hensyn mot hverandre</a:t>
            </a:r>
          </a:p>
          <a:p>
            <a:r>
              <a:rPr lang="nb-NO" sz="2400" dirty="0" err="1" smtClean="0"/>
              <a:t>Flernivådemokrati</a:t>
            </a:r>
            <a:endParaRPr lang="nb-NO" sz="2400" dirty="0" smtClean="0"/>
          </a:p>
          <a:p>
            <a:r>
              <a:rPr lang="nb-NO" sz="2400" dirty="0" smtClean="0"/>
              <a:t>Bærekraftdimensjonene skal balanseres</a:t>
            </a:r>
            <a:endParaRPr lang="nb-NO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pic>
        <p:nvPicPr>
          <p:cNvPr id="5" name="Bilde 2"/>
          <p:cNvPicPr/>
          <p:nvPr/>
        </p:nvPicPr>
        <p:blipFill rotWithShape="1">
          <a:blip r:embed="rId2"/>
          <a:srcRect l="10397" r="8955"/>
          <a:stretch/>
        </p:blipFill>
        <p:spPr>
          <a:xfrm>
            <a:off x="6019800" y="1699852"/>
            <a:ext cx="6172200" cy="46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50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 smtClean="0"/>
              <a:t>	</a:t>
            </a:r>
            <a:r>
              <a:rPr lang="nb-NO" dirty="0" err="1" smtClean="0"/>
              <a:t>Forbedringsforlag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48873"/>
            <a:ext cx="5181600" cy="45513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1. 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Klima og naturmangfold i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nn i    formålsparagraf</a:t>
            </a:r>
          </a:p>
          <a:p>
            <a:pPr marL="0" indent="0">
              <a:buNone/>
            </a:pPr>
            <a:endParaRPr lang="nb-NO" dirty="0" smtClean="0"/>
          </a:p>
          <a:p>
            <a:pPr marL="0" indent="0">
              <a:buNone/>
            </a:pP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2. Arealregnskap (klimaregnskap)</a:t>
            </a:r>
          </a:p>
          <a:p>
            <a:pPr lvl="1"/>
            <a:r>
              <a:rPr lang="nb-NO" dirty="0" smtClean="0"/>
              <a:t>Belyse aggregerte effekter for naturmangfold og klima</a:t>
            </a:r>
          </a:p>
          <a:p>
            <a:pPr marL="457200" lvl="1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3. Innsigelsesordningen </a:t>
            </a:r>
          </a:p>
          <a:p>
            <a:pPr lvl="1"/>
            <a:r>
              <a:rPr lang="nb-NO" dirty="0" smtClean="0"/>
              <a:t>Behov for </a:t>
            </a:r>
            <a:r>
              <a:rPr lang="nb-NO" dirty="0"/>
              <a:t>p</a:t>
            </a:r>
            <a:r>
              <a:rPr lang="nb-NO" dirty="0" smtClean="0"/>
              <a:t>resisering av når/hvor tungt hensynet til «lokalt selvstyre» skal veie mot naturverdier/ klimautslipp</a:t>
            </a:r>
          </a:p>
          <a:p>
            <a:pPr lvl="1"/>
            <a:r>
              <a:rPr lang="nb-NO" dirty="0" smtClean="0"/>
              <a:t>Rettslig krav om begrunnelse</a:t>
            </a:r>
          </a:p>
          <a:p>
            <a:pPr lvl="1"/>
            <a:r>
              <a:rPr lang="nb-NO" dirty="0" smtClean="0"/>
              <a:t>Avskjæring, i tråd med </a:t>
            </a:r>
            <a:r>
              <a:rPr lang="nb-NO" dirty="0" err="1" smtClean="0"/>
              <a:t>pbls</a:t>
            </a:r>
            <a:r>
              <a:rPr lang="nb-NO" dirty="0" smtClean="0"/>
              <a:t> intensjoner?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nb-NO" dirty="0"/>
          </a:p>
        </p:txBody>
      </p:sp>
      <p:pic>
        <p:nvPicPr>
          <p:cNvPr id="5" name="Bilde 2"/>
          <p:cNvPicPr/>
          <p:nvPr/>
        </p:nvPicPr>
        <p:blipFill rotWithShape="1">
          <a:blip r:embed="rId2"/>
          <a:srcRect l="10397" r="8955"/>
          <a:stretch/>
        </p:blipFill>
        <p:spPr>
          <a:xfrm>
            <a:off x="6019800" y="1699852"/>
            <a:ext cx="6172200" cy="460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2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Avskjæring av innsigelse: Mule-saken</a:t>
            </a:r>
            <a:endParaRPr lang="nb-NO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848" t="32240" r="26694" b="37391"/>
          <a:stretch/>
        </p:blipFill>
        <p:spPr>
          <a:xfrm>
            <a:off x="922439" y="2419927"/>
            <a:ext cx="8646607" cy="232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312" y="1824615"/>
            <a:ext cx="10641488" cy="4351338"/>
          </a:xfrm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Miljøverndirektør hos fylkesmannen fremmer innsigelse: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>
                <a:solidFill>
                  <a:srgbClr val="C00000"/>
                </a:solidFill>
              </a:rPr>
              <a:t>Fylkesmannen avskjærer: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439" y="6475701"/>
            <a:ext cx="673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Reguleringsplan for øvre del av Mule, Porsgrunn kommune, 21.3.2018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242" t="76232" r="29595" b="15958"/>
          <a:stretch/>
        </p:blipFill>
        <p:spPr>
          <a:xfrm>
            <a:off x="838200" y="5477162"/>
            <a:ext cx="8728370" cy="63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922439" y="3583709"/>
            <a:ext cx="8895989" cy="1163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54137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 smtClean="0"/>
              <a:t>Avskjæring av innsigelse: Mule-saken</a:t>
            </a:r>
            <a:endParaRPr lang="nb-NO" sz="4000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848" t="32240" r="26694" b="37391"/>
          <a:stretch/>
        </p:blipFill>
        <p:spPr>
          <a:xfrm>
            <a:off x="922439" y="2419927"/>
            <a:ext cx="8646607" cy="2327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312" y="1824615"/>
            <a:ext cx="10641488" cy="4351338"/>
          </a:xfrm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Miljøverndirektør hos fylkesmannen fremmer innsigelse:</a:t>
            </a:r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endParaRPr lang="nb-NO" dirty="0" smtClean="0"/>
          </a:p>
          <a:p>
            <a:endParaRPr lang="nb-NO" dirty="0"/>
          </a:p>
          <a:p>
            <a:r>
              <a:rPr lang="nb-NO" dirty="0" smtClean="0">
                <a:solidFill>
                  <a:srgbClr val="C00000"/>
                </a:solidFill>
              </a:rPr>
              <a:t>Fylkesmannen avskjærer: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2439" y="6475701"/>
            <a:ext cx="6731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Reguleringsplan for øvre del av Mule, Porsgrunn kommune, 21.3.2018</a:t>
            </a:r>
            <a:endParaRPr lang="nb-NO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0242" t="76232" r="29595" b="15958"/>
          <a:stretch/>
        </p:blipFill>
        <p:spPr>
          <a:xfrm>
            <a:off x="838200" y="5477162"/>
            <a:ext cx="8728370" cy="637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922439" y="3583709"/>
            <a:ext cx="8895989" cy="116378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ounded Rectangular Callout 8"/>
          <p:cNvSpPr/>
          <p:nvPr/>
        </p:nvSpPr>
        <p:spPr>
          <a:xfrm>
            <a:off x="10176337" y="461819"/>
            <a:ext cx="1535372" cy="6280726"/>
          </a:xfrm>
          <a:prstGeom prst="wedgeRoundRectCallout">
            <a:avLst>
              <a:gd name="adj1" fmla="val -83684"/>
              <a:gd name="adj2" fmla="val 12108"/>
              <a:gd name="adj3" fmla="val 1666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Porsgrunn kommune har en boligreserve på </a:t>
            </a:r>
            <a:r>
              <a:rPr lang="nb-NO" dirty="0" err="1" smtClean="0"/>
              <a:t>ca</a:t>
            </a:r>
            <a:r>
              <a:rPr lang="nb-NO" dirty="0" smtClean="0"/>
              <a:t> 2200 boliger  innenfor </a:t>
            </a:r>
            <a:r>
              <a:rPr lang="nb-NO" dirty="0" err="1" smtClean="0"/>
              <a:t>bybåndet</a:t>
            </a:r>
            <a:r>
              <a:rPr lang="nb-NO" dirty="0" smtClean="0"/>
              <a:t>. I stiller derfor spørsmål ved om 20 boliger i dette området er så viktig at det er nødvendig å bygge ned disse viktige natur-verdiene. 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23437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 err="1" smtClean="0"/>
              <a:t>Forbedringsforlag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471" y="1690688"/>
            <a:ext cx="337113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4. Styrke regionale 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planer</a:t>
            </a:r>
          </a:p>
          <a:p>
            <a:r>
              <a:rPr lang="nb-NO" sz="2400" dirty="0" smtClean="0"/>
              <a:t>Potensielt sterke instrument</a:t>
            </a:r>
          </a:p>
          <a:p>
            <a:pPr marL="457200" lvl="1" indent="0">
              <a:buNone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0" t="13307" r="25949" b="4926"/>
          <a:stretch/>
        </p:blipFill>
        <p:spPr bwMode="auto">
          <a:xfrm>
            <a:off x="8740122" y="0"/>
            <a:ext cx="3655505" cy="67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72" t="11018" r="37953" b="3835"/>
          <a:stretch/>
        </p:blipFill>
        <p:spPr>
          <a:xfrm>
            <a:off x="4553526" y="-45187"/>
            <a:ext cx="4876800" cy="68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61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4764" t="30558" r="17081" b="15344"/>
          <a:stretch/>
        </p:blipFill>
        <p:spPr>
          <a:xfrm>
            <a:off x="674914" y="365125"/>
            <a:ext cx="8777028" cy="39188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5900057" y="3472543"/>
            <a:ext cx="5747657" cy="3122387"/>
          </a:xfrm>
          <a:prstGeom prst="wedgeRoundRectCallout">
            <a:avLst>
              <a:gd name="adj1" fmla="val -59490"/>
              <a:gd name="adj2" fmla="val -652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2000" dirty="0" smtClean="0"/>
              <a:t>«Departementet </a:t>
            </a:r>
            <a:r>
              <a:rPr lang="nb-NO" sz="2000" dirty="0"/>
              <a:t>har i vurderingen imidlertid lagt stor vekt på hensynet til villrein. Planområdet til vindkraftverket ligger innenfor Nasjonalt Villreinområde fastsatt i Regional plan for Setesdal </a:t>
            </a:r>
            <a:r>
              <a:rPr lang="nb-NO" sz="2000" dirty="0" err="1"/>
              <a:t>Austhei</a:t>
            </a:r>
            <a:r>
              <a:rPr lang="nb-NO" sz="2000" dirty="0"/>
              <a:t>, </a:t>
            </a:r>
            <a:r>
              <a:rPr lang="nb-NO" sz="2000" dirty="0" err="1"/>
              <a:t>Ryfylkeheiane</a:t>
            </a:r>
            <a:r>
              <a:rPr lang="nb-NO" sz="2000" dirty="0"/>
              <a:t> og Setesdal </a:t>
            </a:r>
            <a:r>
              <a:rPr lang="nb-NO" sz="2000" dirty="0" err="1"/>
              <a:t>Vesthei</a:t>
            </a:r>
            <a:r>
              <a:rPr lang="nb-NO" sz="2000" dirty="0"/>
              <a:t> (</a:t>
            </a:r>
            <a:r>
              <a:rPr lang="nb-NO" sz="2000" dirty="0" err="1"/>
              <a:t>Heiplanen</a:t>
            </a:r>
            <a:r>
              <a:rPr lang="nb-NO" sz="2000" dirty="0"/>
              <a:t>). </a:t>
            </a:r>
            <a:r>
              <a:rPr lang="nb-NO" sz="2000" b="1" u="sng" dirty="0">
                <a:solidFill>
                  <a:schemeClr val="bg1"/>
                </a:solidFill>
              </a:rPr>
              <a:t>Etter </a:t>
            </a:r>
            <a:r>
              <a:rPr lang="nb-NO" sz="2000" b="1" u="sng" dirty="0" err="1">
                <a:solidFill>
                  <a:schemeClr val="bg1"/>
                </a:solidFill>
              </a:rPr>
              <a:t>Heiplanen</a:t>
            </a:r>
            <a:r>
              <a:rPr lang="nb-NO" sz="2000" b="1" u="sng" dirty="0">
                <a:solidFill>
                  <a:schemeClr val="bg1"/>
                </a:solidFill>
              </a:rPr>
              <a:t> skal villreinens interesser i nasjonalt villreinområde tillegges stor vekt i all arealforvaltning og </a:t>
            </a:r>
            <a:r>
              <a:rPr lang="nb-NO" sz="2000" b="1" u="sng" dirty="0" smtClean="0">
                <a:solidFill>
                  <a:schemeClr val="bg1"/>
                </a:solidFill>
              </a:rPr>
              <a:t>saksbehandling</a:t>
            </a:r>
            <a:r>
              <a:rPr lang="nb-NO" sz="2000" dirty="0" smtClean="0"/>
              <a:t>».</a:t>
            </a: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428468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nb-NO" dirty="0" err="1" smtClean="0"/>
              <a:t>Forbedringsforlag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4471" y="1690688"/>
            <a:ext cx="3371130" cy="44862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nb-NO" b="1" dirty="0">
                <a:solidFill>
                  <a:schemeClr val="accent1">
                    <a:lumMod val="50000"/>
                  </a:schemeClr>
                </a:solidFill>
              </a:rPr>
              <a:t>4. Styrke regionale </a:t>
            </a:r>
            <a:r>
              <a:rPr lang="nb-NO" b="1" dirty="0" smtClean="0">
                <a:solidFill>
                  <a:schemeClr val="accent1">
                    <a:lumMod val="50000"/>
                  </a:schemeClr>
                </a:solidFill>
              </a:rPr>
              <a:t>planer</a:t>
            </a:r>
          </a:p>
          <a:p>
            <a:r>
              <a:rPr lang="nb-NO" dirty="0" smtClean="0"/>
              <a:t>Potensielt sterke instrument</a:t>
            </a:r>
          </a:p>
          <a:p>
            <a:r>
              <a:rPr lang="nb-NO" dirty="0" smtClean="0"/>
              <a:t>Må styrkes for å binde oppover </a:t>
            </a:r>
          </a:p>
          <a:p>
            <a:pPr lvl="1"/>
            <a:r>
              <a:rPr lang="nb-NO" dirty="0" smtClean="0"/>
              <a:t>NVE: vindkraftverk, vilkårsrevisjoner (kraft)</a:t>
            </a:r>
          </a:p>
          <a:p>
            <a:pPr lvl="1"/>
            <a:r>
              <a:rPr lang="nb-NO" dirty="0" smtClean="0"/>
              <a:t>Vegvesen: infrastruktur, KVU</a:t>
            </a:r>
          </a:p>
          <a:p>
            <a:r>
              <a:rPr lang="nb-NO" dirty="0" smtClean="0"/>
              <a:t>Må styrkes for å binde nedover</a:t>
            </a:r>
          </a:p>
          <a:p>
            <a:pPr marL="457200" lvl="1" indent="0">
              <a:buNone/>
            </a:pPr>
            <a:endParaRPr lang="nb-NO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nb-NO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30" t="13307" r="25949" b="4926"/>
          <a:stretch/>
        </p:blipFill>
        <p:spPr bwMode="auto">
          <a:xfrm>
            <a:off x="8740122" y="0"/>
            <a:ext cx="3655505" cy="6743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4072" t="11018" r="37953" b="3835"/>
          <a:stretch/>
        </p:blipFill>
        <p:spPr>
          <a:xfrm>
            <a:off x="4553526" y="-45187"/>
            <a:ext cx="4876800" cy="683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401</Words>
  <Application>Microsoft Office PowerPoint</Application>
  <PresentationFormat>Widescreen</PresentationFormat>
  <Paragraphs>78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   HVORDAN MÅ NATURMANGFOLD OG KLIMA  INTEGRERES I AREALPLANLEGGINGEN? Gro Sandkjær Hanssen, NIBR-OsloMet  </vt:lpstr>
      <vt:lpstr>PowerPoint Presentation</vt:lpstr>
      <vt:lpstr> Pbl (2008)</vt:lpstr>
      <vt:lpstr> Forbedringsforlag</vt:lpstr>
      <vt:lpstr>Avskjæring av innsigelse: Mule-saken</vt:lpstr>
      <vt:lpstr>Avskjæring av innsigelse: Mule-saken</vt:lpstr>
      <vt:lpstr>Forbedringsforlag</vt:lpstr>
      <vt:lpstr>PowerPoint Presentation</vt:lpstr>
      <vt:lpstr>Forbedringsforlag</vt:lpstr>
      <vt:lpstr> Forbedringsforlag</vt:lpstr>
      <vt:lpstr> Forbedringsforslag   – basert på endret tilnærming til bærekraft</vt:lpstr>
      <vt:lpstr>PowerPoint Presentation</vt:lpstr>
    </vt:vector>
  </TitlesOfParts>
  <Company>Høgskolen i Oslo og Akershus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Hvordan må naturmangfold og klima integreres i arealplanleggingen?</dc:title>
  <dc:creator>Gro Sandkjær Hanssen</dc:creator>
  <cp:lastModifiedBy>Gro Sandkjær Hanssen</cp:lastModifiedBy>
  <cp:revision>53</cp:revision>
  <dcterms:created xsi:type="dcterms:W3CDTF">2018-09-25T18:07:39Z</dcterms:created>
  <dcterms:modified xsi:type="dcterms:W3CDTF">2018-09-25T22:14:13Z</dcterms:modified>
</cp:coreProperties>
</file>